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YpNtfArqT34ZjcMiTUVKrK1aY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36C154-1754-4DB9-99F8-02EF8AF58BC7}">
  <a:tblStyle styleId="{E036C154-1754-4DB9-99F8-02EF8AF58B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45a0271c1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a45a0271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45a0271c1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a45a0271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5" name="Google Shape;19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2" name="Google Shape;20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45a0271c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a45a027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45a0271c1_2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a45a0271c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45a0271c1_6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45a0271c1_6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45a0271c1_6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45a0271c1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45a0271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45a0271c1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a45a0271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/>
          <p:nvPr>
            <p:ph type="title"/>
          </p:nvPr>
        </p:nvSpPr>
        <p:spPr>
          <a:xfrm>
            <a:off x="844151" y="3874808"/>
            <a:ext cx="10515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5892800" y="6183859"/>
            <a:ext cx="28448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rgbClr val="F2F1EE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9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23" name="Google Shape;23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24" name="Google Shape;24;p29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25" name="Google Shape;25;p29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29"/>
          <p:cNvSpPr txBox="1"/>
          <p:nvPr>
            <p:ph type="title"/>
          </p:nvPr>
        </p:nvSpPr>
        <p:spPr>
          <a:xfrm>
            <a:off x="594303" y="266700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582425" y="1768949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/>
            </a:lvl2pPr>
            <a:lvl3pPr indent="-3429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/>
            </a:lvl3pPr>
            <a:lvl4pPr indent="-3429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/>
            </a:lvl4pPr>
            <a:lvl5pPr indent="-3429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•"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16" id="29" name="Google Shape;29;p29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rgbClr val="F2F1EE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0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32" name="Google Shape;32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33" name="Google Shape;33;p30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34" name="Google Shape;34;p30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0"/>
          <p:cNvSpPr txBox="1"/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1916"/>
              </a:buClr>
              <a:buSzPts val="4100"/>
              <a:buFont typeface="Helvetica Neue"/>
              <a:buNone/>
              <a:defRPr sz="5467">
                <a:solidFill>
                  <a:srgbClr val="7D1916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831851" y="4589461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2000">
                <a:solidFill>
                  <a:srgbClr val="88888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16" id="38" name="Google Shape;38;p30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rgbClr val="F2F1EE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1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41" name="Google Shape;41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42" name="Google Shape;42;p31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43" name="Google Shape;43;p31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31"/>
          <p:cNvSpPr txBox="1"/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12" id="47" name="Google Shape;47;p31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>
  <p:cSld name="Comparison">
    <p:bg>
      <p:bgPr>
        <a:solidFill>
          <a:srgbClr val="F2F1EE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2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50" name="Google Shape;50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51" name="Google Shape;51;p32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52" name="Google Shape;52;p32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32"/>
          <p:cNvSpPr txBox="1"/>
          <p:nvPr>
            <p:ph type="title"/>
          </p:nvPr>
        </p:nvSpPr>
        <p:spPr>
          <a:xfrm>
            <a:off x="839787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839787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400"/>
            </a:lvl2pPr>
            <a:lvl3pPr indent="-2286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400"/>
            </a:lvl4pPr>
            <a:lvl5pPr indent="-2286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2" type="body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8" id="57" name="Google Shape;57;p32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rgbClr val="F2F1E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3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60" name="Google Shape;60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61" name="Google Shape;61;p33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62" name="Google Shape;62;p33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33"/>
          <p:cNvSpPr txBox="1"/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40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4" id="65" name="Google Shape;65;p33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F2F1E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4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68" name="Google Shape;68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69" name="Google Shape;69;p34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70" name="Google Shape;70;p34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3" id="72" name="Google Shape;72;p34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>
  <p:cSld name="Content with Caption">
    <p:bg>
      <p:bgPr>
        <a:solidFill>
          <a:srgbClr val="F2F1EE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5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75" name="Google Shape;75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76" name="Google Shape;76;p35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77" name="Google Shape;77;p35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35"/>
          <p:cNvSpPr txBox="1"/>
          <p:nvPr>
            <p:ph type="title"/>
          </p:nvPr>
        </p:nvSpPr>
        <p:spPr>
          <a:xfrm>
            <a:off x="839787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3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" type="body"/>
          </p:nvPr>
        </p:nvSpPr>
        <p:spPr>
          <a:xfrm>
            <a:off x="5183187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1pPr>
            <a:lvl2pPr indent="-3810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2pPr>
            <a:lvl3pPr indent="-3810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3pPr>
            <a:lvl4pPr indent="-3810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4pPr>
            <a:lvl5pPr indent="-3810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2" type="body"/>
          </p:nvPr>
        </p:nvSpPr>
        <p:spPr>
          <a:xfrm>
            <a:off x="839787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6" id="82" name="Google Shape;82;p35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>
  <p:cSld name="Picture with Caption">
    <p:bg>
      <p:bgPr>
        <a:solidFill>
          <a:srgbClr val="F2F1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36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85" name="Google Shape;85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86" name="Google Shape;86;p36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87" name="Google Shape;87;p36"/>
            <p:cNvPicPr preferRelativeResize="0"/>
            <p:nvPr/>
          </p:nvPicPr>
          <p:blipFill rotWithShape="1">
            <a:blip r:embed="rId2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36"/>
          <p:cNvSpPr txBox="1"/>
          <p:nvPr>
            <p:ph type="title"/>
          </p:nvPr>
        </p:nvSpPr>
        <p:spPr>
          <a:xfrm>
            <a:off x="839787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3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9pPr>
          </a:lstStyle>
          <a:p/>
        </p:txBody>
      </p:sp>
      <p:sp>
        <p:nvSpPr>
          <p:cNvPr id="89" name="Google Shape;89;p36"/>
          <p:cNvSpPr/>
          <p:nvPr>
            <p:ph idx="2" type="pic"/>
          </p:nvPr>
        </p:nvSpPr>
        <p:spPr>
          <a:xfrm>
            <a:off x="5183187" y="987425"/>
            <a:ext cx="6172400" cy="48736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6"/>
          <p:cNvSpPr txBox="1"/>
          <p:nvPr>
            <p:ph idx="1" type="body"/>
          </p:nvPr>
        </p:nvSpPr>
        <p:spPr>
          <a:xfrm>
            <a:off x="839787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600"/>
            </a:lvl5pPr>
            <a:lvl6pPr indent="-317500" lvl="5" marL="27432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36"/>
          <p:cNvSpPr txBox="1"/>
          <p:nvPr>
            <p:ph idx="12" type="sldNum"/>
          </p:nvPr>
        </p:nvSpPr>
        <p:spPr>
          <a:xfrm>
            <a:off x="11080189" y="6350426"/>
            <a:ext cx="2736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6" id="92" name="Google Shape;92;p36"/>
          <p:cNvPicPr preferRelativeResize="0"/>
          <p:nvPr/>
        </p:nvPicPr>
        <p:blipFill rotWithShape="1">
          <a:blip r:embed="rId3">
            <a:alphaModFix/>
          </a:blip>
          <a:srcRect b="38394" l="29652" r="29479" t="38312"/>
          <a:stretch/>
        </p:blipFill>
        <p:spPr>
          <a:xfrm>
            <a:off x="358814" y="6038947"/>
            <a:ext cx="1365817" cy="59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1B1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-2" y="6756400"/>
            <a:ext cx="12192003" cy="105496"/>
            <a:chOff x="-1" y="0"/>
            <a:chExt cx="12192003" cy="105496"/>
          </a:xfrm>
        </p:grpSpPr>
        <p:pic>
          <p:nvPicPr>
            <p:cNvPr descr="Picture 8" id="11" name="Google Shape;11;p2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000" y="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0" id="12" name="Google Shape;12;p27"/>
            <p:cNvPicPr preferRelativeResize="0"/>
            <p:nvPr/>
          </p:nvPicPr>
          <p:blipFill rotWithShape="1">
            <a:blip r:embed="rId1">
              <a:alphaModFix/>
            </a:blip>
            <a:srcRect b="15583" l="0" r="71579" t="0"/>
            <a:stretch/>
          </p:blipFill>
          <p:spPr>
            <a:xfrm>
              <a:off x="-1" y="0"/>
              <a:ext cx="259871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13" name="Google Shape;13;p27"/>
            <p:cNvPicPr preferRelativeResize="0"/>
            <p:nvPr/>
          </p:nvPicPr>
          <p:blipFill rotWithShape="1">
            <a:blip r:embed="rId1">
              <a:alphaModFix/>
            </a:blip>
            <a:srcRect b="15583" l="0" r="71579" t="0"/>
            <a:stretch/>
          </p:blipFill>
          <p:spPr>
            <a:xfrm>
              <a:off x="9593283" y="0"/>
              <a:ext cx="2598719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7"/>
          <p:cNvSpPr txBox="1"/>
          <p:nvPr>
            <p:ph type="title"/>
          </p:nvPr>
        </p:nvSpPr>
        <p:spPr>
          <a:xfrm>
            <a:off x="844151" y="3874808"/>
            <a:ext cx="10515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Picture 4" id="15" name="Google Shape;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2932" y="1479397"/>
            <a:ext cx="4106137" cy="134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5892800" y="6183859"/>
            <a:ext cx="2844800" cy="253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Helvetica Neue Light"/>
              <a:buNone/>
              <a:defRPr b="0" i="0" sz="1200" u="none" cap="none" strike="noStrike">
                <a:solidFill>
                  <a:srgbClr val="808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l.acm.org/doi/10.1145/1276377.1276390" TargetMode="External"/><Relationship Id="rId4" Type="http://schemas.openxmlformats.org/officeDocument/2006/relationships/hyperlink" Target="https://pages.cs.wisc.edu/~moayad/cs766/index.html#fig3" TargetMode="External"/><Relationship Id="rId5" Type="http://schemas.openxmlformats.org/officeDocument/2006/relationships/hyperlink" Target="https://dl.acm.org/doi/10.1145/1882261.1866186" TargetMode="External"/><Relationship Id="rId6" Type="http://schemas.openxmlformats.org/officeDocument/2006/relationships/hyperlink" Target="https://ieeexplore.ieee.org/document/10648064" TargetMode="External"/><Relationship Id="rId7" Type="http://schemas.openxmlformats.org/officeDocument/2006/relationships/hyperlink" Target="https://dl.acm.org/doi/10.1145/1276377.127639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hyperlink" Target="https://pages.cs.wisc.edu/~moayad/cs766/index.html#fig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/>
          <p:nvPr>
            <p:ph type="title"/>
          </p:nvPr>
        </p:nvSpPr>
        <p:spPr>
          <a:xfrm>
            <a:off x="333000" y="544300"/>
            <a:ext cx="11526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2800"/>
              <a:t>Mid-Semester Project Evaluation: </a:t>
            </a:r>
            <a:r>
              <a:rPr lang="en-US" sz="2800"/>
              <a:t>ECE501</a:t>
            </a:r>
            <a:r>
              <a:rPr lang="en-US" sz="2800"/>
              <a:t> Digital Image Processing</a:t>
            </a:r>
            <a:endParaRPr sz="2800"/>
          </a:p>
        </p:txBody>
      </p:sp>
      <p:sp>
        <p:nvSpPr>
          <p:cNvPr id="98" name="Google Shape;98;p1"/>
          <p:cNvSpPr txBox="1"/>
          <p:nvPr>
            <p:ph type="title"/>
          </p:nvPr>
        </p:nvSpPr>
        <p:spPr>
          <a:xfrm>
            <a:off x="744833" y="3097049"/>
            <a:ext cx="106065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800"/>
              <a:t>Group: 16 - Project 5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800"/>
              <a:t>Seam Carving: A Content Aware Image Resizing Technique</a:t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3200"/>
          </a:p>
        </p:txBody>
      </p:sp>
      <p:sp>
        <p:nvSpPr>
          <p:cNvPr id="99" name="Google Shape;99;p1"/>
          <p:cNvSpPr txBox="1"/>
          <p:nvPr/>
        </p:nvSpPr>
        <p:spPr>
          <a:xfrm>
            <a:off x="2238103" y="5365075"/>
            <a:ext cx="77157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F2F1E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F2F1E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99215" y="6424243"/>
            <a:ext cx="3854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BDBD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01" name="Google Shape;101;p1"/>
          <p:cNvGraphicFramePr/>
          <p:nvPr/>
        </p:nvGraphicFramePr>
        <p:xfrm>
          <a:off x="1596400" y="45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{E036C154-1754-4DB9-99F8-02EF8AF58BC7}</a:tableStyleId>
              </a:tblPr>
              <a:tblGrid>
                <a:gridCol w="452805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EFEFE"/>
                          </a:solidFill>
                        </a:rPr>
                        <a:t>Name</a:t>
                      </a:r>
                      <a:endParaRPr b="1"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EFEFE"/>
                          </a:solidFill>
                        </a:rPr>
                        <a:t>Roll No</a:t>
                      </a:r>
                      <a:endParaRPr b="1"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EFEFE"/>
                          </a:solidFill>
                        </a:rPr>
                        <a:t>Kushal Rathod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EFEFE"/>
                          </a:solidFill>
                        </a:rPr>
                        <a:t>AU2340189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Deep Suthar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EFEFE"/>
                          </a:solidFill>
                        </a:rPr>
                        <a:t>AU2340232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Shayan Pariyal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EFEFE"/>
                          </a:solidFill>
                        </a:rPr>
                        <a:t>AU2340107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Ura Modi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EFEFE"/>
                          </a:solidFill>
                        </a:rPr>
                        <a:t>AU2340031</a:t>
                      </a:r>
                      <a:endParaRPr>
                        <a:solidFill>
                          <a:srgbClr val="FEFEF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EFE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5a0271c1_0_47"/>
          <p:cNvSpPr txBox="1"/>
          <p:nvPr>
            <p:ph type="title"/>
          </p:nvPr>
        </p:nvSpPr>
        <p:spPr>
          <a:xfrm>
            <a:off x="243425" y="-98275"/>
            <a:ext cx="10503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Results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85" name="Google Shape;185;g3a45a0271c1_0_47"/>
          <p:cNvSpPr txBox="1"/>
          <p:nvPr/>
        </p:nvSpPr>
        <p:spPr>
          <a:xfrm>
            <a:off x="2019475" y="6101700"/>
            <a:ext cx="606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8: Final results of various resizing techniques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g3a45a0271c1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00" y="719525"/>
            <a:ext cx="9878982" cy="528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5a0271c1_0_33"/>
          <p:cNvSpPr txBox="1"/>
          <p:nvPr>
            <p:ph type="title"/>
          </p:nvPr>
        </p:nvSpPr>
        <p:spPr>
          <a:xfrm>
            <a:off x="181925" y="0"/>
            <a:ext cx="10503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Conclusion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92" name="Google Shape;192;g3a45a0271c1_0_33"/>
          <p:cNvSpPr/>
          <p:nvPr/>
        </p:nvSpPr>
        <p:spPr>
          <a:xfrm>
            <a:off x="512200" y="1198275"/>
            <a:ext cx="109704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a spectrally-aware, multi-scale importance map for seam carving using DWT.</a:t>
            </a:r>
            <a:b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Summed multi-level DWT detail coefficients and reconstructed the map via IDWT to overcome scale-blindness.</a:t>
            </a:r>
            <a:b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improved artifact suppression, structural consistency, and semantic retention while staying fully compatible with standard seam carving.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11080189" y="6246556"/>
            <a:ext cx="2736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594300" y="0"/>
            <a:ext cx="10515600" cy="7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References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594300" y="1130075"/>
            <a:ext cx="9870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1]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Avidan and A. Shamir, “Seam carving for content-aware image resizing,” ACM Trans. Graph., vol. 26, no. 3, pp. 10–19, 2007. [Online]. Available: </a:t>
            </a:r>
            <a:r>
              <a:rPr lang="en-US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https://dl.acm.org/doi/10.1145/1276377.1276390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2]</a:t>
            </a:r>
            <a:r>
              <a:rPr lang="en-US" sz="1700"/>
              <a:t>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Alnammi, “Implementing Seam Carving for Image Resizing,” </a:t>
            </a:r>
            <a:r>
              <a:rPr i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766 Project Page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University of Wisconsin–Madison. [Online]. Available: </a:t>
            </a:r>
            <a:r>
              <a:rPr lang="en-US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https://pages.cs.wisc.edu/~moayad/cs766/index.html#fig3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[Accessed: 12-10-2025].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3] M. Rubinstein, D. Gutierrez, O. Sorkine, and A. Shamir, “A comparative study of image retargeting,” ACM Trans. Graph., vol. 29, no. 5, pp. 160:1–160:10, 2010. [Online]. Available: </a:t>
            </a:r>
            <a:r>
              <a:rPr lang="en-US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https://dl.acm.org/doi/10.1145/1882261.1866186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4] 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Z. Alswaidan, M. H. Shullar, K. Chikhaoui, and M. Alfarraj, “Object-aware adaptive image retargeting via importance map fusion,” in Proc. 2024 IEEE International Conference on Image Processing (ICIP), Abu Dhabi, United Arab Emirates, pp. 1528–1533, 2024. [Online]. Available: </a:t>
            </a:r>
            <a:r>
              <a:rPr lang="en-US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https://ieeexplore.ieee.org/document/10648064</a:t>
            </a:r>
            <a:endParaRPr sz="1700">
              <a:uFill>
                <a:noFill/>
              </a:uFill>
              <a:latin typeface="Times New Roman"/>
              <a:ea typeface="Times New Roman"/>
              <a:cs typeface="Times New Roman"/>
              <a:sym typeface="Times New Roman"/>
              <a:hlinkClick r:id="rId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838200" y="1383575"/>
            <a:ext cx="10515600" cy="16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200">
                <a:solidFill>
                  <a:srgbClr val="980000"/>
                </a:solidFill>
              </a:rPr>
              <a:t>Thank You</a:t>
            </a:r>
            <a:endParaRPr sz="7200">
              <a:solidFill>
                <a:srgbClr val="980000"/>
              </a:solidFill>
            </a:endParaRPr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11080189" y="6246556"/>
            <a:ext cx="2736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594300" y="0"/>
            <a:ext cx="10515600" cy="7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Introduction</a:t>
            </a:r>
            <a:r>
              <a:rPr lang="en-US">
                <a:solidFill>
                  <a:srgbClr val="980000"/>
                </a:solidFill>
              </a:rPr>
              <a:t>: </a:t>
            </a:r>
            <a:r>
              <a:rPr lang="en-US">
                <a:solidFill>
                  <a:srgbClr val="980000"/>
                </a:solidFill>
              </a:rPr>
              <a:t>Image Resizing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39300" y="882900"/>
            <a:ext cx="83514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Changes Image Dimension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Traditional Methods: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739300" y="4391274"/>
            <a:ext cx="8351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Ignores content importance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Distortion of Important Region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AutoNum type="arabicPeriod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Quality Compromised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17681" t="0"/>
          <a:stretch/>
        </p:blipFill>
        <p:spPr>
          <a:xfrm>
            <a:off x="946950" y="1877800"/>
            <a:ext cx="9507375" cy="22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750550" y="6294225"/>
            <a:ext cx="993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[1] </a:t>
            </a:r>
            <a:r>
              <a:rPr lang="en-US" sz="1100">
                <a:solidFill>
                  <a:schemeClr val="dk1"/>
                </a:solidFill>
              </a:rPr>
              <a:t>Avidan, S., &amp; Shamir, A. (2007). Seam Carving for Content-Aware Image Resizing. ACM TOG.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3992588" y="4111325"/>
            <a:ext cx="341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Fig: 1 Methods of Resizing the Image [1]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594300" y="0"/>
            <a:ext cx="1051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Introduction: Seam Carving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94300" y="1079600"/>
            <a:ext cx="59622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Intelligent Resizing that preserve important content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Energy map to find low important region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Remove  low important seams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Maintains object and visual balance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➢"/>
            </a:pP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Application: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Adjusting the projection size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25" y="1128825"/>
            <a:ext cx="33051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13" y="3446288"/>
            <a:ext cx="19240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6095" y="4183488"/>
            <a:ext cx="3254450" cy="9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7938225" y="3329100"/>
            <a:ext cx="246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Fig: 2 (a)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Original Image [2]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366100" y="5191725"/>
            <a:ext cx="304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Fig: 2 (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b) Horizontal seam carving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( Reducing Height by 130 pixels) [2]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435525" y="5550825"/>
            <a:ext cx="295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Fig: 2 (c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) Vertical seam carving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(Reducing Width by 100 pixels) [2]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729800" y="6075225"/>
            <a:ext cx="938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[2] M. Alnammi, “Implementing Seam Carving for Image Resizing,” </a:t>
            </a:r>
            <a:r>
              <a:rPr i="1" lang="en-US" sz="1100">
                <a:solidFill>
                  <a:schemeClr val="dk1"/>
                </a:solidFill>
              </a:rPr>
              <a:t>CS 766 Project Page</a:t>
            </a:r>
            <a:r>
              <a:rPr lang="en-US" sz="1100">
                <a:solidFill>
                  <a:schemeClr val="dk1"/>
                </a:solidFill>
              </a:rPr>
              <a:t>, University of Wisconsin–Madison. [Online]. Available: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https://pages.cs.wisc.edu/~moayad/cs766/index.html#fig3</a:t>
            </a:r>
            <a:r>
              <a:rPr lang="en-US" sz="1100">
                <a:solidFill>
                  <a:schemeClr val="dk1"/>
                </a:solidFill>
              </a:rPr>
              <a:t> . [Accessed: 12-10-2025].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428975" y="174800"/>
            <a:ext cx="9668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Work before Mid-Sem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30" name="Google Shape;130;p17" title="all combin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75" y="807275"/>
            <a:ext cx="9272800" cy="52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2037225" y="6067000"/>
            <a:ext cx="606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Fig. 3: Output of different resizing techniques after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reducing width by 30%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45a0271c1_0_0"/>
          <p:cNvSpPr txBox="1"/>
          <p:nvPr>
            <p:ph type="title"/>
          </p:nvPr>
        </p:nvSpPr>
        <p:spPr>
          <a:xfrm>
            <a:off x="181925" y="0"/>
            <a:ext cx="10503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Fundamental 2D Seam Carving Algorithm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37" name="Google Shape;137;g3a45a0271c1_0_0"/>
          <p:cNvPicPr preferRelativeResize="0"/>
          <p:nvPr/>
        </p:nvPicPr>
        <p:blipFill rotWithShape="1">
          <a:blip r:embed="rId3">
            <a:alphaModFix/>
          </a:blip>
          <a:srcRect b="51418" l="0" r="0" t="0"/>
          <a:stretch/>
        </p:blipFill>
        <p:spPr>
          <a:xfrm>
            <a:off x="945850" y="910175"/>
            <a:ext cx="4851456" cy="265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a45a0271c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00" y="3774450"/>
            <a:ext cx="10503000" cy="22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a45a0271c1_0_0"/>
          <p:cNvPicPr preferRelativeResize="0"/>
          <p:nvPr/>
        </p:nvPicPr>
        <p:blipFill rotWithShape="1">
          <a:blip r:embed="rId3">
            <a:alphaModFix/>
          </a:blip>
          <a:srcRect b="2628" l="-890" r="890" t="48790"/>
          <a:stretch/>
        </p:blipFill>
        <p:spPr>
          <a:xfrm>
            <a:off x="6070575" y="879775"/>
            <a:ext cx="4962775" cy="27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45a0271c1_2_3"/>
          <p:cNvSpPr txBox="1"/>
          <p:nvPr>
            <p:ph type="title"/>
          </p:nvPr>
        </p:nvSpPr>
        <p:spPr>
          <a:xfrm>
            <a:off x="228400" y="232325"/>
            <a:ext cx="105030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Updated Methodology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g3a45a0271c1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" y="2609875"/>
            <a:ext cx="2352650" cy="3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a45a0271c1_2_3"/>
          <p:cNvSpPr txBox="1"/>
          <p:nvPr/>
        </p:nvSpPr>
        <p:spPr>
          <a:xfrm>
            <a:off x="360100" y="1287350"/>
            <a:ext cx="45324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 1 - Sobel (Baseline)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Concept: Local contrast / edges.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 Convolve image / with Sobel kernels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a45a0271c1_2_3"/>
          <p:cNvSpPr txBox="1"/>
          <p:nvPr/>
        </p:nvSpPr>
        <p:spPr>
          <a:xfrm>
            <a:off x="360100" y="3471625"/>
            <a:ext cx="4080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87200" lIns="87200" spcFirstLastPara="1" rIns="87200" wrap="square" tIns="872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 2 - Saliency only</a:t>
            </a:r>
            <a:endParaRPr b="1"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Concept: Human visual attention - protect main subject</a:t>
            </a:r>
            <a:endParaRPr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 Spectral residual saliency</a:t>
            </a:r>
            <a:endParaRPr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g3a45a0271c1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76" y="4963601"/>
            <a:ext cx="4552050" cy="56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a45a0271c1_2_3"/>
          <p:cNvSpPr txBox="1"/>
          <p:nvPr/>
        </p:nvSpPr>
        <p:spPr>
          <a:xfrm>
            <a:off x="6138250" y="1179100"/>
            <a:ext cx="37386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7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 3 - DWT Detail only</a:t>
            </a:r>
            <a:endParaRPr b="1" sz="157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Concept: Multi-scale textures / edges</a:t>
            </a:r>
            <a:endParaRPr sz="157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 Keep all detail waveler bands</a:t>
            </a:r>
            <a:endParaRPr sz="157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g3a45a0271c1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347" y="2372802"/>
            <a:ext cx="3588445" cy="1998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a45a0271c1_2_3"/>
          <p:cNvSpPr txBox="1"/>
          <p:nvPr/>
        </p:nvSpPr>
        <p:spPr>
          <a:xfrm>
            <a:off x="6138250" y="2837281"/>
            <a:ext cx="42300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5300" lIns="85300" spcFirstLastPara="1" rIns="85300" wrap="square" tIns="853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7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 4 - DWT + Saliency Fusion</a:t>
            </a:r>
            <a:endParaRPr b="1" sz="167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Concept: Weighted blend of subject + details.</a:t>
            </a:r>
            <a:endParaRPr sz="167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</a:t>
            </a:r>
            <a:endParaRPr sz="167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g3a45a0271c1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3008" y="4088725"/>
            <a:ext cx="4229868" cy="25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a45a0271c1_2_3"/>
          <p:cNvSpPr txBox="1"/>
          <p:nvPr/>
        </p:nvSpPr>
        <p:spPr>
          <a:xfrm>
            <a:off x="6242996" y="4565497"/>
            <a:ext cx="41139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7950" lIns="87950" spcFirstLastPara="1" rIns="87950" wrap="square" tIns="879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3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 5 - DWT + Saliency Protection</a:t>
            </a:r>
            <a:endParaRPr b="1" sz="173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Concept: Guaranteed protection - subject is never distorted.</a:t>
            </a:r>
            <a:endParaRPr sz="173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</a:t>
            </a:r>
            <a:endParaRPr sz="173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g3a45a0271c1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0965" y="6064975"/>
            <a:ext cx="4455826" cy="2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3a45a0271c1_6_16" title="CodeCogsEqn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1649"/>
            <a:ext cx="99125" cy="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a45a0271c1_6_16" title="CodeCogsEqn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25" y="6691649"/>
            <a:ext cx="203391" cy="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a45a0271c1_6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5975"/>
            <a:ext cx="7346952" cy="40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a45a0271c1_6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025" y="2239400"/>
            <a:ext cx="7119126" cy="39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a45a0271c1_6_16"/>
          <p:cNvSpPr txBox="1"/>
          <p:nvPr/>
        </p:nvSpPr>
        <p:spPr>
          <a:xfrm>
            <a:off x="152400" y="4319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Fig. 4: Path Maps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g3a45a0271c1_6_16"/>
          <p:cNvSpPr txBox="1"/>
          <p:nvPr/>
        </p:nvSpPr>
        <p:spPr>
          <a:xfrm>
            <a:off x="4868025" y="625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Fig. 5: Importance Maps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45a0271c1_0_29"/>
          <p:cNvSpPr txBox="1"/>
          <p:nvPr>
            <p:ph type="title"/>
          </p:nvPr>
        </p:nvSpPr>
        <p:spPr>
          <a:xfrm>
            <a:off x="181925" y="0"/>
            <a:ext cx="10503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Results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71" name="Google Shape;171;g3a45a0271c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75" y="837050"/>
            <a:ext cx="10503002" cy="51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a45a0271c1_0_29"/>
          <p:cNvSpPr txBox="1"/>
          <p:nvPr/>
        </p:nvSpPr>
        <p:spPr>
          <a:xfrm>
            <a:off x="2019475" y="6101700"/>
            <a:ext cx="606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6: First Seam Identified by various resizing techniques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45a0271c1_0_40"/>
          <p:cNvSpPr txBox="1"/>
          <p:nvPr>
            <p:ph type="title"/>
          </p:nvPr>
        </p:nvSpPr>
        <p:spPr>
          <a:xfrm>
            <a:off x="243425" y="-98275"/>
            <a:ext cx="10503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70"/>
              <a:buNone/>
            </a:pPr>
            <a:r>
              <a:rPr lang="en-US">
                <a:solidFill>
                  <a:srgbClr val="980000"/>
                </a:solidFill>
              </a:rPr>
              <a:t>Results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78" name="Google Shape;178;g3a45a0271c1_0_40"/>
          <p:cNvSpPr txBox="1"/>
          <p:nvPr/>
        </p:nvSpPr>
        <p:spPr>
          <a:xfrm>
            <a:off x="2019475" y="6101700"/>
            <a:ext cx="639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7: Average Energy of the Seams removed vs Number of Seams Removed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g3a45a0271c1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45" y="766975"/>
            <a:ext cx="9541374" cy="52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2F1EE"/>
      </a:lt1>
      <a:dk2>
        <a:srgbClr val="A7A7A7"/>
      </a:dk2>
      <a:lt2>
        <a:srgbClr val="535353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707070"/>
      </a:accent5>
      <a:accent6>
        <a:srgbClr val="FE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2024-12-15T09:57:22Z</dcterms:created>
  <dc:creator>RAJ DAVE</dc:creator>
</cp:coreProperties>
</file>